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8" r:id="rId7"/>
    <p:sldId id="270" r:id="rId8"/>
    <p:sldId id="261" r:id="rId9"/>
    <p:sldId id="262" r:id="rId10"/>
    <p:sldId id="263" r:id="rId11"/>
    <p:sldId id="265" r:id="rId12"/>
    <p:sldId id="267" r:id="rId13"/>
    <p:sldId id="266" r:id="rId14"/>
    <p:sldId id="276" r:id="rId15"/>
    <p:sldId id="269"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5" r:id="rId29"/>
    <p:sldId id="284" r:id="rId30"/>
    <p:sldId id="286"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https://www.youtube.com/embed/vov8vxtzwbU?feature=oembed"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ideo" Target="https://www.youtube.com/embed/VYL2nDFn_XU?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oqHfiRzxunY?feature=oembed"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ideo" Target="https://www.youtube.com/embed/xi-JDeceLeI?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geeksforgeeks.org/introduction-to-amazon-web-servic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D3630C-F25A-D85E-3C75-D687AC7DDE0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5834BB-2946-5B18-A90D-B39C2FA2F2D0}"/>
              </a:ext>
            </a:extLst>
          </p:cNvPr>
          <p:cNvSpPr>
            <a:spLocks noGrp="1"/>
          </p:cNvSpPr>
          <p:nvPr>
            <p:ph type="ctrTitle"/>
          </p:nvPr>
        </p:nvSpPr>
        <p:spPr>
          <a:xfrm>
            <a:off x="90822" y="684107"/>
            <a:ext cx="7197726" cy="1029191"/>
          </a:xfrm>
        </p:spPr>
        <p:txBody>
          <a:bodyPr/>
          <a:lstStyle/>
          <a:p>
            <a:r>
              <a:rPr lang="en-IN" dirty="0"/>
              <a:t>Fundamentals of AWS</a:t>
            </a:r>
          </a:p>
        </p:txBody>
      </p:sp>
    </p:spTree>
    <p:extLst>
      <p:ext uri="{BB962C8B-B14F-4D97-AF65-F5344CB8AC3E}">
        <p14:creationId xmlns:p14="http://schemas.microsoft.com/office/powerpoint/2010/main" val="2401659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85F1BA-F1BF-D4B5-DAA0-F001A91DC86B}"/>
              </a:ext>
            </a:extLst>
          </p:cNvPr>
          <p:cNvSpPr>
            <a:spLocks noGrp="1"/>
          </p:cNvSpPr>
          <p:nvPr>
            <p:ph idx="1"/>
          </p:nvPr>
        </p:nvSpPr>
        <p:spPr>
          <a:xfrm>
            <a:off x="6314172" y="0"/>
            <a:ext cx="5877828" cy="6858000"/>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Create a directory of users called identities, and they can be users inside of your AWS account or users outside of your AWS account. Some of these users may need access to your website and services. Along with managing this directory, you manage what they can do once they log in.</a:t>
            </a:r>
          </a:p>
          <a:p>
            <a:pPr algn="just">
              <a:lnSpc>
                <a:spcPct val="150000"/>
              </a:lnSpc>
            </a:pPr>
            <a:r>
              <a:rPr lang="en-US" sz="2400" dirty="0">
                <a:latin typeface="Times New Roman" panose="02020603050405020304" pitchFamily="18" charset="0"/>
                <a:cs typeface="Times New Roman" panose="02020603050405020304" pitchFamily="18" charset="0"/>
              </a:rPr>
              <a:t>You can group identities to manage shared permissions and assign access permissions, using security policies and roles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54B99CE-90E5-C031-8B2F-AABE9CED437C}"/>
              </a:ext>
            </a:extLst>
          </p:cNvPr>
          <p:cNvPicPr>
            <a:picLocks noChangeAspect="1"/>
          </p:cNvPicPr>
          <p:nvPr/>
        </p:nvPicPr>
        <p:blipFill>
          <a:blip r:embed="rId2"/>
          <a:stretch>
            <a:fillRect/>
          </a:stretch>
        </p:blipFill>
        <p:spPr>
          <a:xfrm>
            <a:off x="-1" y="1528342"/>
            <a:ext cx="6314173" cy="5329658"/>
          </a:xfrm>
          <a:prstGeom prst="rect">
            <a:avLst/>
          </a:prstGeom>
        </p:spPr>
      </p:pic>
      <p:pic>
        <p:nvPicPr>
          <p:cNvPr id="7" name="Picture 6">
            <a:extLst>
              <a:ext uri="{FF2B5EF4-FFF2-40B4-BE49-F238E27FC236}">
                <a16:creationId xmlns:a16="http://schemas.microsoft.com/office/drawing/2014/main" id="{6C91A415-9436-1AC3-32B8-B206A33BD611}"/>
              </a:ext>
            </a:extLst>
          </p:cNvPr>
          <p:cNvPicPr>
            <a:picLocks noChangeAspect="1"/>
          </p:cNvPicPr>
          <p:nvPr/>
        </p:nvPicPr>
        <p:blipFill>
          <a:blip r:embed="rId3"/>
          <a:stretch>
            <a:fillRect/>
          </a:stretch>
        </p:blipFill>
        <p:spPr>
          <a:xfrm>
            <a:off x="0" y="0"/>
            <a:ext cx="6314172" cy="1528342"/>
          </a:xfrm>
          <a:prstGeom prst="rect">
            <a:avLst/>
          </a:prstGeom>
        </p:spPr>
      </p:pic>
    </p:spTree>
    <p:extLst>
      <p:ext uri="{BB962C8B-B14F-4D97-AF65-F5344CB8AC3E}">
        <p14:creationId xmlns:p14="http://schemas.microsoft.com/office/powerpoint/2010/main" val="1510232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7FFF9-C1D7-B6C6-CD5E-0F8BF7AFD777}"/>
              </a:ext>
            </a:extLst>
          </p:cNvPr>
          <p:cNvPicPr>
            <a:picLocks noChangeAspect="1"/>
          </p:cNvPicPr>
          <p:nvPr/>
        </p:nvPicPr>
        <p:blipFill>
          <a:blip r:embed="rId2"/>
          <a:stretch>
            <a:fillRect/>
          </a:stretch>
        </p:blipFill>
        <p:spPr>
          <a:xfrm>
            <a:off x="-1" y="0"/>
            <a:ext cx="12237137" cy="6858000"/>
          </a:xfrm>
          <a:prstGeom prst="rect">
            <a:avLst/>
          </a:prstGeom>
        </p:spPr>
      </p:pic>
    </p:spTree>
    <p:extLst>
      <p:ext uri="{BB962C8B-B14F-4D97-AF65-F5344CB8AC3E}">
        <p14:creationId xmlns:p14="http://schemas.microsoft.com/office/powerpoint/2010/main" val="58047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86214E-6AE0-F505-3DAD-FBBBF48D6982}"/>
              </a:ext>
            </a:extLst>
          </p:cNvPr>
          <p:cNvPicPr>
            <a:picLocks noChangeAspect="1"/>
          </p:cNvPicPr>
          <p:nvPr/>
        </p:nvPicPr>
        <p:blipFill>
          <a:blip r:embed="rId2"/>
          <a:stretch>
            <a:fillRect/>
          </a:stretch>
        </p:blipFill>
        <p:spPr>
          <a:xfrm>
            <a:off x="0" y="0"/>
            <a:ext cx="8306602" cy="6858000"/>
          </a:xfrm>
          <a:prstGeom prst="rect">
            <a:avLst/>
          </a:prstGeom>
        </p:spPr>
      </p:pic>
      <p:sp>
        <p:nvSpPr>
          <p:cNvPr id="7" name="Content Placeholder 6">
            <a:extLst>
              <a:ext uri="{FF2B5EF4-FFF2-40B4-BE49-F238E27FC236}">
                <a16:creationId xmlns:a16="http://schemas.microsoft.com/office/drawing/2014/main" id="{EEF4F141-6118-A85B-7258-349118352D49}"/>
              </a:ext>
            </a:extLst>
          </p:cNvPr>
          <p:cNvSpPr>
            <a:spLocks noGrp="1"/>
          </p:cNvSpPr>
          <p:nvPr>
            <p:ph idx="1"/>
          </p:nvPr>
        </p:nvSpPr>
        <p:spPr>
          <a:xfrm>
            <a:off x="8306602" y="0"/>
            <a:ext cx="3885398" cy="6857999"/>
          </a:xfrm>
        </p:spPr>
        <p:txBody>
          <a:bodyPr>
            <a:normAutofit/>
          </a:bodyPr>
          <a:lstStyle/>
          <a:p>
            <a:pPr algn="just"/>
            <a:r>
              <a:rPr lang="en-IN" sz="2400" dirty="0">
                <a:latin typeface="Times New Roman" panose="02020603050405020304" pitchFamily="18" charset="0"/>
                <a:cs typeface="Times New Roman" panose="02020603050405020304" pitchFamily="18" charset="0"/>
              </a:rPr>
              <a:t>User is an identity.</a:t>
            </a:r>
          </a:p>
          <a:p>
            <a:pPr marL="0" indent="0" algn="just">
              <a:buNone/>
            </a:pPr>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Users can be placed in groups. All users within a group share the same permissions.</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Perform a specific duty using a role.</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Policy with granular level permissions.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18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9101A3-EFF4-90C3-B8B0-B0621FB6BEDE}"/>
              </a:ext>
            </a:extLst>
          </p:cNvPr>
          <p:cNvPicPr>
            <a:picLocks noChangeAspect="1"/>
          </p:cNvPicPr>
          <p:nvPr/>
        </p:nvPicPr>
        <p:blipFill>
          <a:blip r:embed="rId2"/>
          <a:stretch>
            <a:fillRect/>
          </a:stretch>
        </p:blipFill>
        <p:spPr>
          <a:xfrm>
            <a:off x="0" y="0"/>
            <a:ext cx="7921592" cy="6862812"/>
          </a:xfrm>
          <a:prstGeom prst="rect">
            <a:avLst/>
          </a:prstGeom>
        </p:spPr>
      </p:pic>
      <p:sp>
        <p:nvSpPr>
          <p:cNvPr id="8" name="Rectangle 7">
            <a:extLst>
              <a:ext uri="{FF2B5EF4-FFF2-40B4-BE49-F238E27FC236}">
                <a16:creationId xmlns:a16="http://schemas.microsoft.com/office/drawing/2014/main" id="{5F004333-856E-5F8C-96BD-8BDA60D6971D}"/>
              </a:ext>
            </a:extLst>
          </p:cNvPr>
          <p:cNvSpPr/>
          <p:nvPr/>
        </p:nvSpPr>
        <p:spPr>
          <a:xfrm>
            <a:off x="7921592" y="1782638"/>
            <a:ext cx="4270408" cy="2585323"/>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Key Components of IAM</a:t>
            </a:r>
          </a:p>
        </p:txBody>
      </p:sp>
    </p:spTree>
    <p:extLst>
      <p:ext uri="{BB962C8B-B14F-4D97-AF65-F5344CB8AC3E}">
        <p14:creationId xmlns:p14="http://schemas.microsoft.com/office/powerpoint/2010/main" val="202237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ow to create IAM User | AWS IAM Tutorials | IAM User Groups">
            <a:hlinkClick r:id="" action="ppaction://media"/>
            <a:extLst>
              <a:ext uri="{FF2B5EF4-FFF2-40B4-BE49-F238E27FC236}">
                <a16:creationId xmlns:a16="http://schemas.microsoft.com/office/drawing/2014/main" id="{6560FFCB-1DB6-9B15-78BC-4B10F78F20CE}"/>
              </a:ext>
            </a:extLst>
          </p:cNvPr>
          <p:cNvPicPr>
            <a:picLocks noRot="1" noChangeAspect="1"/>
          </p:cNvPicPr>
          <p:nvPr>
            <a:videoFile r:link="rId1"/>
          </p:nvPr>
        </p:nvPicPr>
        <p:blipFill>
          <a:blip r:embed="rId3"/>
          <a:stretch>
            <a:fillRect/>
          </a:stretch>
        </p:blipFill>
        <p:spPr>
          <a:xfrm>
            <a:off x="1016000" y="558800"/>
            <a:ext cx="10160000" cy="5740400"/>
          </a:xfrm>
          <a:prstGeom prst="rect">
            <a:avLst/>
          </a:prstGeom>
        </p:spPr>
      </p:pic>
    </p:spTree>
    <p:extLst>
      <p:ext uri="{BB962C8B-B14F-4D97-AF65-F5344CB8AC3E}">
        <p14:creationId xmlns:p14="http://schemas.microsoft.com/office/powerpoint/2010/main" val="15719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FC859-EC07-C3BB-D658-87211D406A84}"/>
              </a:ext>
            </a:extLst>
          </p:cNvPr>
          <p:cNvPicPr>
            <a:picLocks noChangeAspect="1"/>
          </p:cNvPicPr>
          <p:nvPr/>
        </p:nvPicPr>
        <p:blipFill>
          <a:blip r:embed="rId2"/>
          <a:stretch>
            <a:fillRect/>
          </a:stretch>
        </p:blipFill>
        <p:spPr>
          <a:xfrm>
            <a:off x="0" y="-1"/>
            <a:ext cx="12178927" cy="6858001"/>
          </a:xfrm>
          <a:prstGeom prst="rect">
            <a:avLst/>
          </a:prstGeom>
        </p:spPr>
      </p:pic>
    </p:spTree>
    <p:extLst>
      <p:ext uri="{BB962C8B-B14F-4D97-AF65-F5344CB8AC3E}">
        <p14:creationId xmlns:p14="http://schemas.microsoft.com/office/powerpoint/2010/main" val="1518387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260B3-2A1A-5BB0-02B8-9EFD7B9B341E}"/>
              </a:ext>
            </a:extLst>
          </p:cNvPr>
          <p:cNvPicPr>
            <a:picLocks noChangeAspect="1"/>
          </p:cNvPicPr>
          <p:nvPr/>
        </p:nvPicPr>
        <p:blipFill>
          <a:blip r:embed="rId2"/>
          <a:stretch>
            <a:fillRect/>
          </a:stretch>
        </p:blipFill>
        <p:spPr>
          <a:xfrm>
            <a:off x="0" y="0"/>
            <a:ext cx="2902099" cy="1416123"/>
          </a:xfrm>
          <a:prstGeom prst="rect">
            <a:avLst/>
          </a:prstGeom>
        </p:spPr>
      </p:pic>
      <p:sp>
        <p:nvSpPr>
          <p:cNvPr id="9" name="Content Placeholder 8">
            <a:extLst>
              <a:ext uri="{FF2B5EF4-FFF2-40B4-BE49-F238E27FC236}">
                <a16:creationId xmlns:a16="http://schemas.microsoft.com/office/drawing/2014/main" id="{63E4C5E5-483D-5B6C-C882-70D586D0B233}"/>
              </a:ext>
            </a:extLst>
          </p:cNvPr>
          <p:cNvSpPr>
            <a:spLocks noGrp="1"/>
          </p:cNvSpPr>
          <p:nvPr>
            <p:ph idx="1"/>
          </p:nvPr>
        </p:nvSpPr>
        <p:spPr>
          <a:xfrm>
            <a:off x="2030932" y="1944303"/>
            <a:ext cx="8816739" cy="4838299"/>
          </a:xfrm>
        </p:spPr>
        <p:txBody>
          <a:bodyPr>
            <a:normAutofit lnSpcReduction="10000"/>
          </a:bodyPr>
          <a:lstStyle/>
          <a:p>
            <a:r>
              <a:rPr lang="en-US" sz="3200" dirty="0">
                <a:latin typeface="Times New Roman" panose="02020603050405020304" pitchFamily="18" charset="0"/>
                <a:cs typeface="Times New Roman" panose="02020603050405020304" pitchFamily="18" charset="0"/>
              </a:rPr>
              <a:t>Store infinite amount of data</a:t>
            </a:r>
          </a:p>
          <a:p>
            <a:r>
              <a:rPr lang="en-US" sz="3200" dirty="0">
                <a:latin typeface="Times New Roman" panose="02020603050405020304" pitchFamily="18" charset="0"/>
                <a:cs typeface="Times New Roman" panose="02020603050405020304" pitchFamily="18" charset="0"/>
              </a:rPr>
              <a:t>Highly scalable, reliable, fast, inexpensive data storage infrastructure</a:t>
            </a:r>
          </a:p>
          <a:p>
            <a:r>
              <a:rPr lang="en-US" sz="3200" dirty="0">
                <a:latin typeface="Times New Roman" panose="02020603050405020304" pitchFamily="18" charset="0"/>
                <a:cs typeface="Times New Roman" panose="02020603050405020304" pitchFamily="18" charset="0"/>
              </a:rPr>
              <a:t>Storage for:</a:t>
            </a:r>
          </a:p>
          <a:p>
            <a:pPr lvl="1"/>
            <a:r>
              <a:rPr lang="en-US" sz="2800" dirty="0">
                <a:latin typeface="Times New Roman" panose="02020603050405020304" pitchFamily="18" charset="0"/>
                <a:cs typeface="Times New Roman" panose="02020603050405020304" pitchFamily="18" charset="0"/>
              </a:rPr>
              <a:t>Internet applications</a:t>
            </a:r>
          </a:p>
          <a:p>
            <a:pPr lvl="1"/>
            <a:r>
              <a:rPr lang="en-US" sz="2800" dirty="0">
                <a:latin typeface="Times New Roman" panose="02020603050405020304" pitchFamily="18" charset="0"/>
                <a:cs typeface="Times New Roman" panose="02020603050405020304" pitchFamily="18" charset="0"/>
              </a:rPr>
              <a:t>Backup and recovery</a:t>
            </a:r>
          </a:p>
          <a:p>
            <a:pPr lvl="1"/>
            <a:r>
              <a:rPr lang="en-US" sz="2800" dirty="0">
                <a:latin typeface="Times New Roman" panose="02020603050405020304" pitchFamily="18" charset="0"/>
                <a:cs typeface="Times New Roman" panose="02020603050405020304" pitchFamily="18" charset="0"/>
              </a:rPr>
              <a:t>Disaster recovery data archives</a:t>
            </a:r>
          </a:p>
          <a:p>
            <a:pPr lvl="1"/>
            <a:r>
              <a:rPr lang="en-US" sz="2800" dirty="0">
                <a:latin typeface="Times New Roman" panose="02020603050405020304" pitchFamily="18" charset="0"/>
                <a:cs typeface="Times New Roman" panose="02020603050405020304" pitchFamily="18" charset="0"/>
              </a:rPr>
              <a:t>Data lakes for analytics</a:t>
            </a:r>
          </a:p>
          <a:p>
            <a:pPr lvl="1"/>
            <a:r>
              <a:rPr lang="en-US" sz="2800" dirty="0">
                <a:latin typeface="Times New Roman" panose="02020603050405020304" pitchFamily="18" charset="0"/>
                <a:cs typeface="Times New Roman" panose="02020603050405020304" pitchFamily="18" charset="0"/>
              </a:rPr>
              <a:t>Hybrid cloud storage.</a:t>
            </a:r>
            <a:endParaRPr lang="en-IN" sz="28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21E5703-7C5E-1D23-4828-BD9420FEBD7E}"/>
              </a:ext>
            </a:extLst>
          </p:cNvPr>
          <p:cNvSpPr/>
          <p:nvPr/>
        </p:nvSpPr>
        <p:spPr>
          <a:xfrm>
            <a:off x="3377020" y="295218"/>
            <a:ext cx="822930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Simple Storage Services (S3)</a:t>
            </a:r>
          </a:p>
        </p:txBody>
      </p:sp>
    </p:spTree>
    <p:extLst>
      <p:ext uri="{BB962C8B-B14F-4D97-AF65-F5344CB8AC3E}">
        <p14:creationId xmlns:p14="http://schemas.microsoft.com/office/powerpoint/2010/main" val="20525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69FF2-5E6C-DC2E-7A0A-F08E22569E2E}"/>
              </a:ext>
            </a:extLst>
          </p:cNvPr>
          <p:cNvPicPr>
            <a:picLocks noChangeAspect="1"/>
          </p:cNvPicPr>
          <p:nvPr/>
        </p:nvPicPr>
        <p:blipFill>
          <a:blip r:embed="rId2"/>
          <a:stretch>
            <a:fillRect/>
          </a:stretch>
        </p:blipFill>
        <p:spPr>
          <a:xfrm>
            <a:off x="0" y="0"/>
            <a:ext cx="12153198" cy="6858000"/>
          </a:xfrm>
          <a:prstGeom prst="rect">
            <a:avLst/>
          </a:prstGeom>
        </p:spPr>
      </p:pic>
    </p:spTree>
    <p:extLst>
      <p:ext uri="{BB962C8B-B14F-4D97-AF65-F5344CB8AC3E}">
        <p14:creationId xmlns:p14="http://schemas.microsoft.com/office/powerpoint/2010/main" val="397028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E6EAF-986F-73E5-D378-8DE6C84A135D}"/>
              </a:ext>
            </a:extLst>
          </p:cNvPr>
          <p:cNvPicPr>
            <a:picLocks noChangeAspect="1"/>
          </p:cNvPicPr>
          <p:nvPr/>
        </p:nvPicPr>
        <p:blipFill>
          <a:blip r:embed="rId2"/>
          <a:stretch>
            <a:fillRect/>
          </a:stretch>
        </p:blipFill>
        <p:spPr>
          <a:xfrm>
            <a:off x="0" y="0"/>
            <a:ext cx="12170422" cy="6858000"/>
          </a:xfrm>
          <a:prstGeom prst="rect">
            <a:avLst/>
          </a:prstGeom>
        </p:spPr>
      </p:pic>
    </p:spTree>
    <p:extLst>
      <p:ext uri="{BB962C8B-B14F-4D97-AF65-F5344CB8AC3E}">
        <p14:creationId xmlns:p14="http://schemas.microsoft.com/office/powerpoint/2010/main" val="219492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53092B-959E-80AF-FD6F-2373E3955000}"/>
              </a:ext>
            </a:extLst>
          </p:cNvPr>
          <p:cNvPicPr>
            <a:picLocks noChangeAspect="1"/>
          </p:cNvPicPr>
          <p:nvPr/>
        </p:nvPicPr>
        <p:blipFill>
          <a:blip r:embed="rId2"/>
          <a:stretch>
            <a:fillRect/>
          </a:stretch>
        </p:blipFill>
        <p:spPr>
          <a:xfrm>
            <a:off x="0" y="0"/>
            <a:ext cx="12192831" cy="6858000"/>
          </a:xfrm>
          <a:prstGeom prst="rect">
            <a:avLst/>
          </a:prstGeom>
        </p:spPr>
      </p:pic>
    </p:spTree>
    <p:extLst>
      <p:ext uri="{BB962C8B-B14F-4D97-AF65-F5344CB8AC3E}">
        <p14:creationId xmlns:p14="http://schemas.microsoft.com/office/powerpoint/2010/main" val="344776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899F00-F9A9-F5EE-C97F-F2ADD9840760}"/>
              </a:ext>
            </a:extLst>
          </p:cNvPr>
          <p:cNvPicPr>
            <a:picLocks noChangeAspect="1"/>
          </p:cNvPicPr>
          <p:nvPr/>
        </p:nvPicPr>
        <p:blipFill>
          <a:blip r:embed="rId2"/>
          <a:stretch>
            <a:fillRect/>
          </a:stretch>
        </p:blipFill>
        <p:spPr>
          <a:xfrm>
            <a:off x="0" y="0"/>
            <a:ext cx="6384134" cy="6858000"/>
          </a:xfrm>
          <a:prstGeom prst="rect">
            <a:avLst/>
          </a:prstGeom>
        </p:spPr>
      </p:pic>
      <p:sp>
        <p:nvSpPr>
          <p:cNvPr id="7" name="TextBox 6">
            <a:extLst>
              <a:ext uri="{FF2B5EF4-FFF2-40B4-BE49-F238E27FC236}">
                <a16:creationId xmlns:a16="http://schemas.microsoft.com/office/drawing/2014/main" id="{838BA2CE-49D0-2917-B3D6-7EB2BAAF0602}"/>
              </a:ext>
            </a:extLst>
          </p:cNvPr>
          <p:cNvSpPr txBox="1"/>
          <p:nvPr/>
        </p:nvSpPr>
        <p:spPr>
          <a:xfrm>
            <a:off x="1083183" y="115501"/>
            <a:ext cx="3797166" cy="707886"/>
          </a:xfrm>
          <a:prstGeom prst="rect">
            <a:avLst/>
          </a:prstGeom>
          <a:noFill/>
        </p:spPr>
        <p:txBody>
          <a:bodyPr wrap="square" rtlCol="0">
            <a:spAutoFit/>
          </a:bodyPr>
          <a:lstStyle/>
          <a:p>
            <a:r>
              <a:rPr lang="en-IN" sz="4000" dirty="0">
                <a:solidFill>
                  <a:srgbClr val="FFFF00"/>
                </a:solidFill>
              </a:rPr>
              <a:t>What is Cloud?</a:t>
            </a:r>
          </a:p>
        </p:txBody>
      </p:sp>
      <p:sp>
        <p:nvSpPr>
          <p:cNvPr id="8" name="Rectangle 7">
            <a:extLst>
              <a:ext uri="{FF2B5EF4-FFF2-40B4-BE49-F238E27FC236}">
                <a16:creationId xmlns:a16="http://schemas.microsoft.com/office/drawing/2014/main" id="{17EA7317-41CB-597C-762F-FCC755A3F309}"/>
              </a:ext>
            </a:extLst>
          </p:cNvPr>
          <p:cNvSpPr/>
          <p:nvPr/>
        </p:nvSpPr>
        <p:spPr>
          <a:xfrm>
            <a:off x="6517147" y="589894"/>
            <a:ext cx="5364482"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cap="none" spc="0" dirty="0">
                <a:ln/>
                <a:solidFill>
                  <a:schemeClr val="tx1">
                    <a:lumMod val="95000"/>
                  </a:schemeClr>
                </a:solidFill>
                <a:effectLst/>
              </a:rPr>
              <a:t>Someone else’s Computer?</a:t>
            </a:r>
          </a:p>
        </p:txBody>
      </p:sp>
      <p:sp>
        <p:nvSpPr>
          <p:cNvPr id="9" name="TextBox 8">
            <a:extLst>
              <a:ext uri="{FF2B5EF4-FFF2-40B4-BE49-F238E27FC236}">
                <a16:creationId xmlns:a16="http://schemas.microsoft.com/office/drawing/2014/main" id="{20756926-81BE-1CEC-CD39-AB82750EDAC2}"/>
              </a:ext>
            </a:extLst>
          </p:cNvPr>
          <p:cNvSpPr txBox="1"/>
          <p:nvPr/>
        </p:nvSpPr>
        <p:spPr>
          <a:xfrm>
            <a:off x="6824312" y="1463040"/>
            <a:ext cx="4928785" cy="400110"/>
          </a:xfrm>
          <a:prstGeom prst="rect">
            <a:avLst/>
          </a:prstGeom>
          <a:noFill/>
        </p:spPr>
        <p:txBody>
          <a:bodyPr wrap="none" rtlCol="0">
            <a:spAutoFit/>
          </a:bodyPr>
          <a:lstStyle/>
          <a:p>
            <a:r>
              <a:rPr lang="en-IN" sz="2000" dirty="0">
                <a:solidFill>
                  <a:srgbClr val="FFFF00"/>
                </a:solidFill>
              </a:rPr>
              <a:t>A collection of Services that create a platform</a:t>
            </a:r>
          </a:p>
        </p:txBody>
      </p:sp>
      <p:sp>
        <p:nvSpPr>
          <p:cNvPr id="10" name="TextBox 9">
            <a:extLst>
              <a:ext uri="{FF2B5EF4-FFF2-40B4-BE49-F238E27FC236}">
                <a16:creationId xmlns:a16="http://schemas.microsoft.com/office/drawing/2014/main" id="{453B725A-A26E-68DA-73DD-7C170A49F547}"/>
              </a:ext>
            </a:extLst>
          </p:cNvPr>
          <p:cNvSpPr txBox="1"/>
          <p:nvPr/>
        </p:nvSpPr>
        <p:spPr>
          <a:xfrm>
            <a:off x="6517147" y="2492943"/>
            <a:ext cx="1599027" cy="369332"/>
          </a:xfrm>
          <a:prstGeom prst="rect">
            <a:avLst/>
          </a:prstGeom>
          <a:noFill/>
        </p:spPr>
        <p:txBody>
          <a:bodyPr wrap="none" rtlCol="0">
            <a:spAutoFit/>
          </a:bodyPr>
          <a:lstStyle/>
          <a:p>
            <a:r>
              <a:rPr lang="en-IN" dirty="0"/>
              <a:t>Media Services</a:t>
            </a:r>
          </a:p>
        </p:txBody>
      </p:sp>
      <p:sp>
        <p:nvSpPr>
          <p:cNvPr id="12" name="TextBox 11">
            <a:extLst>
              <a:ext uri="{FF2B5EF4-FFF2-40B4-BE49-F238E27FC236}">
                <a16:creationId xmlns:a16="http://schemas.microsoft.com/office/drawing/2014/main" id="{CE88D89F-6E5C-B5DE-93B2-2C529893FDEA}"/>
              </a:ext>
            </a:extLst>
          </p:cNvPr>
          <p:cNvSpPr txBox="1"/>
          <p:nvPr/>
        </p:nvSpPr>
        <p:spPr>
          <a:xfrm>
            <a:off x="10931337" y="4972590"/>
            <a:ext cx="1025794" cy="369332"/>
          </a:xfrm>
          <a:prstGeom prst="rect">
            <a:avLst/>
          </a:prstGeom>
          <a:noFill/>
        </p:spPr>
        <p:txBody>
          <a:bodyPr wrap="none" rtlCol="0">
            <a:spAutoFit/>
          </a:bodyPr>
          <a:lstStyle/>
          <a:p>
            <a:r>
              <a:rPr lang="en-IN" dirty="0"/>
              <a:t>Analytics</a:t>
            </a:r>
          </a:p>
        </p:txBody>
      </p:sp>
      <p:sp>
        <p:nvSpPr>
          <p:cNvPr id="13" name="TextBox 12">
            <a:extLst>
              <a:ext uri="{FF2B5EF4-FFF2-40B4-BE49-F238E27FC236}">
                <a16:creationId xmlns:a16="http://schemas.microsoft.com/office/drawing/2014/main" id="{1DC2422D-C612-5490-C517-E8D73A14F81A}"/>
              </a:ext>
            </a:extLst>
          </p:cNvPr>
          <p:cNvSpPr txBox="1"/>
          <p:nvPr/>
        </p:nvSpPr>
        <p:spPr>
          <a:xfrm>
            <a:off x="8897897" y="4948527"/>
            <a:ext cx="1384290" cy="369332"/>
          </a:xfrm>
          <a:prstGeom prst="rect">
            <a:avLst/>
          </a:prstGeom>
          <a:noFill/>
        </p:spPr>
        <p:txBody>
          <a:bodyPr wrap="none" rtlCol="0">
            <a:spAutoFit/>
          </a:bodyPr>
          <a:lstStyle/>
          <a:p>
            <a:r>
              <a:rPr lang="en-IN" dirty="0"/>
              <a:t>Data Storage</a:t>
            </a:r>
          </a:p>
        </p:txBody>
      </p:sp>
      <p:sp>
        <p:nvSpPr>
          <p:cNvPr id="14" name="TextBox 13">
            <a:extLst>
              <a:ext uri="{FF2B5EF4-FFF2-40B4-BE49-F238E27FC236}">
                <a16:creationId xmlns:a16="http://schemas.microsoft.com/office/drawing/2014/main" id="{E64CBC1E-0811-FD3D-FA92-13A14C9B0B70}"/>
              </a:ext>
            </a:extLst>
          </p:cNvPr>
          <p:cNvSpPr txBox="1"/>
          <p:nvPr/>
        </p:nvSpPr>
        <p:spPr>
          <a:xfrm>
            <a:off x="6384134" y="4948527"/>
            <a:ext cx="1864613" cy="369332"/>
          </a:xfrm>
          <a:prstGeom prst="rect">
            <a:avLst/>
          </a:prstGeom>
          <a:noFill/>
        </p:spPr>
        <p:txBody>
          <a:bodyPr wrap="none" rtlCol="0">
            <a:spAutoFit/>
          </a:bodyPr>
          <a:lstStyle/>
          <a:p>
            <a:r>
              <a:rPr lang="en-IN" dirty="0"/>
              <a:t>Machine Learning</a:t>
            </a:r>
          </a:p>
        </p:txBody>
      </p:sp>
      <p:sp>
        <p:nvSpPr>
          <p:cNvPr id="15" name="TextBox 14">
            <a:extLst>
              <a:ext uri="{FF2B5EF4-FFF2-40B4-BE49-F238E27FC236}">
                <a16:creationId xmlns:a16="http://schemas.microsoft.com/office/drawing/2014/main" id="{8863FB65-179E-59B3-F293-76D9CD638ED1}"/>
              </a:ext>
            </a:extLst>
          </p:cNvPr>
          <p:cNvSpPr txBox="1"/>
          <p:nvPr/>
        </p:nvSpPr>
        <p:spPr>
          <a:xfrm>
            <a:off x="9924592" y="3690105"/>
            <a:ext cx="1277786" cy="369332"/>
          </a:xfrm>
          <a:prstGeom prst="rect">
            <a:avLst/>
          </a:prstGeom>
          <a:noFill/>
        </p:spPr>
        <p:txBody>
          <a:bodyPr wrap="none" rtlCol="0">
            <a:spAutoFit/>
          </a:bodyPr>
          <a:lstStyle/>
          <a:p>
            <a:r>
              <a:rPr lang="en-IN" dirty="0"/>
              <a:t>Networking</a:t>
            </a:r>
          </a:p>
        </p:txBody>
      </p:sp>
      <p:sp>
        <p:nvSpPr>
          <p:cNvPr id="16" name="TextBox 15">
            <a:extLst>
              <a:ext uri="{FF2B5EF4-FFF2-40B4-BE49-F238E27FC236}">
                <a16:creationId xmlns:a16="http://schemas.microsoft.com/office/drawing/2014/main" id="{815D8EC0-EE67-4045-D5B8-1CFB30880A2C}"/>
              </a:ext>
            </a:extLst>
          </p:cNvPr>
          <p:cNvSpPr txBox="1"/>
          <p:nvPr/>
        </p:nvSpPr>
        <p:spPr>
          <a:xfrm>
            <a:off x="7237939" y="3720735"/>
            <a:ext cx="1551130" cy="369332"/>
          </a:xfrm>
          <a:prstGeom prst="rect">
            <a:avLst/>
          </a:prstGeom>
          <a:noFill/>
        </p:spPr>
        <p:txBody>
          <a:bodyPr wrap="none" rtlCol="0">
            <a:spAutoFit/>
          </a:bodyPr>
          <a:lstStyle/>
          <a:p>
            <a:r>
              <a:rPr lang="en-IN" dirty="0"/>
              <a:t>Virtual Servers</a:t>
            </a:r>
          </a:p>
        </p:txBody>
      </p:sp>
      <p:sp>
        <p:nvSpPr>
          <p:cNvPr id="17" name="TextBox 16">
            <a:extLst>
              <a:ext uri="{FF2B5EF4-FFF2-40B4-BE49-F238E27FC236}">
                <a16:creationId xmlns:a16="http://schemas.microsoft.com/office/drawing/2014/main" id="{F217025F-A1A9-C214-4AB7-5C6C0DC45D7A}"/>
              </a:ext>
            </a:extLst>
          </p:cNvPr>
          <p:cNvSpPr txBox="1"/>
          <p:nvPr/>
        </p:nvSpPr>
        <p:spPr>
          <a:xfrm>
            <a:off x="10813416" y="2533197"/>
            <a:ext cx="939681" cy="369332"/>
          </a:xfrm>
          <a:prstGeom prst="rect">
            <a:avLst/>
          </a:prstGeom>
          <a:noFill/>
        </p:spPr>
        <p:txBody>
          <a:bodyPr wrap="none" rtlCol="0">
            <a:spAutoFit/>
          </a:bodyPr>
          <a:lstStyle/>
          <a:p>
            <a:r>
              <a:rPr lang="en-IN" dirty="0"/>
              <a:t>Security</a:t>
            </a:r>
          </a:p>
        </p:txBody>
      </p:sp>
      <p:sp>
        <p:nvSpPr>
          <p:cNvPr id="18" name="TextBox 17">
            <a:extLst>
              <a:ext uri="{FF2B5EF4-FFF2-40B4-BE49-F238E27FC236}">
                <a16:creationId xmlns:a16="http://schemas.microsoft.com/office/drawing/2014/main" id="{2088B10D-D4BD-8077-64E7-948B6A193708}"/>
              </a:ext>
            </a:extLst>
          </p:cNvPr>
          <p:cNvSpPr txBox="1"/>
          <p:nvPr/>
        </p:nvSpPr>
        <p:spPr>
          <a:xfrm>
            <a:off x="8897897" y="2533197"/>
            <a:ext cx="1147943" cy="369332"/>
          </a:xfrm>
          <a:prstGeom prst="rect">
            <a:avLst/>
          </a:prstGeom>
          <a:noFill/>
        </p:spPr>
        <p:txBody>
          <a:bodyPr wrap="none" rtlCol="0">
            <a:spAutoFit/>
          </a:bodyPr>
          <a:lstStyle/>
          <a:p>
            <a:r>
              <a:rPr lang="en-IN" dirty="0"/>
              <a:t>Databases</a:t>
            </a:r>
          </a:p>
        </p:txBody>
      </p:sp>
    </p:spTree>
    <p:extLst>
      <p:ext uri="{BB962C8B-B14F-4D97-AF65-F5344CB8AC3E}">
        <p14:creationId xmlns:p14="http://schemas.microsoft.com/office/powerpoint/2010/main" val="65048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WS S3 | Introduction to S3 | How to create S3 Bucket">
            <a:hlinkClick r:id="" action="ppaction://media"/>
            <a:extLst>
              <a:ext uri="{FF2B5EF4-FFF2-40B4-BE49-F238E27FC236}">
                <a16:creationId xmlns:a16="http://schemas.microsoft.com/office/drawing/2014/main" id="{ABDC31D9-BA2F-32CA-5B34-3FD613F68C78}"/>
              </a:ext>
            </a:extLst>
          </p:cNvPr>
          <p:cNvPicPr>
            <a:picLocks noRot="1" noChangeAspect="1"/>
          </p:cNvPicPr>
          <p:nvPr>
            <a:videoFile r:link="rId1"/>
          </p:nvPr>
        </p:nvPicPr>
        <p:blipFill>
          <a:blip r:embed="rId3"/>
          <a:stretch>
            <a:fillRect/>
          </a:stretch>
        </p:blipFill>
        <p:spPr>
          <a:xfrm>
            <a:off x="881246" y="183414"/>
            <a:ext cx="10160000" cy="5740400"/>
          </a:xfrm>
          <a:prstGeom prst="rect">
            <a:avLst/>
          </a:prstGeom>
        </p:spPr>
      </p:pic>
      <p:sp>
        <p:nvSpPr>
          <p:cNvPr id="3" name="TextBox 2">
            <a:extLst>
              <a:ext uri="{FF2B5EF4-FFF2-40B4-BE49-F238E27FC236}">
                <a16:creationId xmlns:a16="http://schemas.microsoft.com/office/drawing/2014/main" id="{4AAAFE2A-A84F-8FAA-380B-F7B7D1097692}"/>
              </a:ext>
            </a:extLst>
          </p:cNvPr>
          <p:cNvSpPr txBox="1"/>
          <p:nvPr/>
        </p:nvSpPr>
        <p:spPr>
          <a:xfrm>
            <a:off x="9153623" y="6187072"/>
            <a:ext cx="2290813" cy="369332"/>
          </a:xfrm>
          <a:prstGeom prst="rect">
            <a:avLst/>
          </a:prstGeom>
          <a:noFill/>
        </p:spPr>
        <p:txBody>
          <a:bodyPr wrap="square" rtlCol="0">
            <a:spAutoFit/>
          </a:bodyPr>
          <a:lstStyle/>
          <a:p>
            <a:r>
              <a:rPr lang="en-IN" b="1" dirty="0"/>
              <a:t>Play from 7:00</a:t>
            </a:r>
          </a:p>
        </p:txBody>
      </p:sp>
    </p:spTree>
    <p:extLst>
      <p:ext uri="{BB962C8B-B14F-4D97-AF65-F5344CB8AC3E}">
        <p14:creationId xmlns:p14="http://schemas.microsoft.com/office/powerpoint/2010/main" val="34388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058D36-8C03-89AA-F31A-F986BDF7EE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3738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7">
            <a:extLst>
              <a:ext uri="{FF2B5EF4-FFF2-40B4-BE49-F238E27FC236}">
                <a16:creationId xmlns:a16="http://schemas.microsoft.com/office/drawing/2014/main" id="{F1B154BE-0941-B47E-01BF-05C6C4C2BD73}"/>
              </a:ext>
            </a:extLst>
          </p:cNvPr>
          <p:cNvPicPr>
            <a:picLocks noChangeAspect="1"/>
          </p:cNvPicPr>
          <p:nvPr/>
        </p:nvPicPr>
        <p:blipFill>
          <a:blip r:embed="rId2"/>
          <a:stretch>
            <a:fillRect/>
          </a:stretch>
        </p:blipFill>
        <p:spPr>
          <a:xfrm>
            <a:off x="31125" y="1462212"/>
            <a:ext cx="12160875" cy="4896102"/>
          </a:xfrm>
          <a:prstGeom prst="rect">
            <a:avLst/>
          </a:prstGeom>
        </p:spPr>
      </p:pic>
    </p:spTree>
    <p:extLst>
      <p:ext uri="{BB962C8B-B14F-4D97-AF65-F5344CB8AC3E}">
        <p14:creationId xmlns:p14="http://schemas.microsoft.com/office/powerpoint/2010/main" val="800029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1CA97A59-24DF-3F02-9837-E230FB2DEB59}"/>
              </a:ext>
            </a:extLst>
          </p:cNvPr>
          <p:cNvPicPr>
            <a:picLocks noChangeAspect="1"/>
          </p:cNvPicPr>
          <p:nvPr/>
        </p:nvPicPr>
        <p:blipFill>
          <a:blip r:embed="rId2"/>
          <a:stretch>
            <a:fillRect/>
          </a:stretch>
        </p:blipFill>
        <p:spPr>
          <a:xfrm>
            <a:off x="793477" y="1060838"/>
            <a:ext cx="10605045" cy="5594638"/>
          </a:xfrm>
          <a:prstGeom prst="rect">
            <a:avLst/>
          </a:prstGeom>
        </p:spPr>
      </p:pic>
    </p:spTree>
    <p:extLst>
      <p:ext uri="{BB962C8B-B14F-4D97-AF65-F5344CB8AC3E}">
        <p14:creationId xmlns:p14="http://schemas.microsoft.com/office/powerpoint/2010/main" val="178598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232F7AD7-3CD9-F8FC-85E2-40A537223A73}"/>
              </a:ext>
            </a:extLst>
          </p:cNvPr>
          <p:cNvPicPr>
            <a:picLocks noChangeAspect="1"/>
          </p:cNvPicPr>
          <p:nvPr/>
        </p:nvPicPr>
        <p:blipFill>
          <a:blip r:embed="rId2"/>
          <a:stretch>
            <a:fillRect/>
          </a:stretch>
        </p:blipFill>
        <p:spPr>
          <a:xfrm>
            <a:off x="40964" y="1231611"/>
            <a:ext cx="12110072" cy="5626389"/>
          </a:xfrm>
          <a:prstGeom prst="rect">
            <a:avLst/>
          </a:prstGeom>
        </p:spPr>
      </p:pic>
    </p:spTree>
    <p:extLst>
      <p:ext uri="{BB962C8B-B14F-4D97-AF65-F5344CB8AC3E}">
        <p14:creationId xmlns:p14="http://schemas.microsoft.com/office/powerpoint/2010/main" val="171404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CE7D3CD1-B2C8-AB27-CAC5-C6CAAC6800DA}"/>
              </a:ext>
            </a:extLst>
          </p:cNvPr>
          <p:cNvPicPr>
            <a:picLocks noChangeAspect="1"/>
          </p:cNvPicPr>
          <p:nvPr/>
        </p:nvPicPr>
        <p:blipFill>
          <a:blip r:embed="rId2"/>
          <a:stretch>
            <a:fillRect/>
          </a:stretch>
        </p:blipFill>
        <p:spPr>
          <a:xfrm>
            <a:off x="1934243" y="967826"/>
            <a:ext cx="8323513" cy="5890174"/>
          </a:xfrm>
          <a:prstGeom prst="rect">
            <a:avLst/>
          </a:prstGeom>
        </p:spPr>
      </p:pic>
    </p:spTree>
    <p:extLst>
      <p:ext uri="{BB962C8B-B14F-4D97-AF65-F5344CB8AC3E}">
        <p14:creationId xmlns:p14="http://schemas.microsoft.com/office/powerpoint/2010/main" val="3733685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D4C71A13-8375-AEEB-DF4B-805B128209CF}"/>
              </a:ext>
            </a:extLst>
          </p:cNvPr>
          <p:cNvPicPr>
            <a:picLocks noChangeAspect="1"/>
          </p:cNvPicPr>
          <p:nvPr/>
        </p:nvPicPr>
        <p:blipFill>
          <a:blip r:embed="rId2"/>
          <a:stretch>
            <a:fillRect/>
          </a:stretch>
        </p:blipFill>
        <p:spPr>
          <a:xfrm>
            <a:off x="442017" y="1840638"/>
            <a:ext cx="11307966" cy="4879854"/>
          </a:xfrm>
          <a:prstGeom prst="rect">
            <a:avLst/>
          </a:prstGeom>
        </p:spPr>
      </p:pic>
    </p:spTree>
    <p:extLst>
      <p:ext uri="{BB962C8B-B14F-4D97-AF65-F5344CB8AC3E}">
        <p14:creationId xmlns:p14="http://schemas.microsoft.com/office/powerpoint/2010/main" val="61271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6F0C0-4923-A166-B319-C5C6C86A4186}"/>
              </a:ext>
            </a:extLst>
          </p:cNvPr>
          <p:cNvSpPr/>
          <p:nvPr/>
        </p:nvSpPr>
        <p:spPr>
          <a:xfrm>
            <a:off x="1776643" y="137508"/>
            <a:ext cx="8888973" cy="923330"/>
          </a:xfrm>
          <a:prstGeom prst="rect">
            <a:avLst/>
          </a:prstGeom>
          <a:noFill/>
        </p:spPr>
        <p:txBody>
          <a:bodyPr wrap="none" lIns="91440" tIns="45720" rIns="91440" bIns="45720">
            <a:spAutoFit/>
          </a:bodyPr>
          <a:lstStyle/>
          <a:p>
            <a:pPr algn="ctr"/>
            <a:r>
              <a:rPr lang="en-IN" sz="5400" b="0" i="0" dirty="0">
                <a:solidFill>
                  <a:srgbClr val="FFFFFF"/>
                </a:solidFill>
                <a:effectLst/>
                <a:latin typeface="Nunito" pitchFamily="2" charset="0"/>
              </a:rPr>
              <a:t>Elastic Compute Cloud EC2</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Online Media 2" title="How to create AWS EC2 Instance | Step by Step Tutorial | AWS EC2">
            <a:hlinkClick r:id="" action="ppaction://media"/>
            <a:extLst>
              <a:ext uri="{FF2B5EF4-FFF2-40B4-BE49-F238E27FC236}">
                <a16:creationId xmlns:a16="http://schemas.microsoft.com/office/drawing/2014/main" id="{BF2D69CF-D5FE-9A99-F560-0A54B6598459}"/>
              </a:ext>
            </a:extLst>
          </p:cNvPr>
          <p:cNvPicPr>
            <a:picLocks noRot="1" noChangeAspect="1"/>
          </p:cNvPicPr>
          <p:nvPr>
            <a:videoFile r:link="rId1"/>
          </p:nvPr>
        </p:nvPicPr>
        <p:blipFill>
          <a:blip r:embed="rId3"/>
          <a:stretch>
            <a:fillRect/>
          </a:stretch>
        </p:blipFill>
        <p:spPr>
          <a:xfrm>
            <a:off x="1266257" y="895684"/>
            <a:ext cx="10160000" cy="5740400"/>
          </a:xfrm>
          <a:prstGeom prst="rect">
            <a:avLst/>
          </a:prstGeom>
        </p:spPr>
      </p:pic>
    </p:spTree>
    <p:extLst>
      <p:ext uri="{BB962C8B-B14F-4D97-AF65-F5344CB8AC3E}">
        <p14:creationId xmlns:p14="http://schemas.microsoft.com/office/powerpoint/2010/main" val="8929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174CDE-904D-24B0-E41F-1BD001CA77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0365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B8C40-82C8-2B30-1DC7-D8579944299B}"/>
              </a:ext>
            </a:extLst>
          </p:cNvPr>
          <p:cNvPicPr>
            <a:picLocks noChangeAspect="1"/>
          </p:cNvPicPr>
          <p:nvPr/>
        </p:nvPicPr>
        <p:blipFill>
          <a:blip r:embed="rId2"/>
          <a:stretch>
            <a:fillRect/>
          </a:stretch>
        </p:blipFill>
        <p:spPr>
          <a:xfrm>
            <a:off x="0" y="0"/>
            <a:ext cx="12199961" cy="6858000"/>
          </a:xfrm>
          <a:prstGeom prst="rect">
            <a:avLst/>
          </a:prstGeom>
        </p:spPr>
      </p:pic>
    </p:spTree>
    <p:extLst>
      <p:ext uri="{BB962C8B-B14F-4D97-AF65-F5344CB8AC3E}">
        <p14:creationId xmlns:p14="http://schemas.microsoft.com/office/powerpoint/2010/main" val="142744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2B85-B1B0-FFC5-5EC3-1123D93A92B1}"/>
              </a:ext>
            </a:extLst>
          </p:cNvPr>
          <p:cNvSpPr>
            <a:spLocks noGrp="1"/>
          </p:cNvSpPr>
          <p:nvPr>
            <p:ph type="title"/>
          </p:nvPr>
        </p:nvSpPr>
        <p:spPr/>
        <p:txBody>
          <a:bodyPr/>
          <a:lstStyle/>
          <a:p>
            <a:r>
              <a:rPr lang="en-IN" dirty="0">
                <a:solidFill>
                  <a:srgbClr val="FFFF00"/>
                </a:solidFill>
              </a:rPr>
              <a:t>Definition</a:t>
            </a:r>
          </a:p>
        </p:txBody>
      </p:sp>
      <p:sp>
        <p:nvSpPr>
          <p:cNvPr id="3" name="Content Placeholder 2">
            <a:extLst>
              <a:ext uri="{FF2B5EF4-FFF2-40B4-BE49-F238E27FC236}">
                <a16:creationId xmlns:a16="http://schemas.microsoft.com/office/drawing/2014/main" id="{70306707-C0F7-B973-F505-5A5D6391B290}"/>
              </a:ext>
            </a:extLst>
          </p:cNvPr>
          <p:cNvSpPr>
            <a:spLocks noGrp="1"/>
          </p:cNvSpPr>
          <p:nvPr>
            <p:ph idx="1"/>
          </p:nvPr>
        </p:nvSpPr>
        <p:spPr>
          <a:xfrm>
            <a:off x="685801" y="2142067"/>
            <a:ext cx="10931892" cy="3649133"/>
          </a:xfrm>
        </p:spPr>
        <p:txBody>
          <a:bodyPr>
            <a:normAutofit/>
          </a:bodyPr>
          <a:lstStyle/>
          <a:p>
            <a:pPr marL="0" indent="0" algn="just">
              <a:buNone/>
            </a:pPr>
            <a:r>
              <a:rPr lang="en-US" sz="2800" i="1" dirty="0">
                <a:solidFill>
                  <a:schemeClr val="accent3">
                    <a:lumMod val="20000"/>
                    <a:lumOff val="80000"/>
                  </a:schemeClr>
                </a:solidFill>
                <a:latin typeface="Times New Roman" panose="02020603050405020304" pitchFamily="18" charset="0"/>
                <a:cs typeface="Times New Roman" panose="02020603050405020304" pitchFamily="18" charset="0"/>
              </a:rPr>
              <a:t>"AWS is the world's most comprehensive and broadly adopted cloud platform, offering over 200 fully featured services from data centers globally. Millions of customers, including the fastest growing startups, largest enterprises and leading government agencies are using AWS to lower costs, become more agile and innovate faster."</a:t>
            </a:r>
            <a:endParaRPr lang="en-IN" sz="2800" i="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500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97122-307C-DE1C-AC9E-0D598607D720}"/>
              </a:ext>
            </a:extLst>
          </p:cNvPr>
          <p:cNvPicPr>
            <a:picLocks noChangeAspect="1"/>
          </p:cNvPicPr>
          <p:nvPr/>
        </p:nvPicPr>
        <p:blipFill>
          <a:blip r:embed="rId2"/>
          <a:stretch>
            <a:fillRect/>
          </a:stretch>
        </p:blipFill>
        <p:spPr>
          <a:xfrm>
            <a:off x="0" y="0"/>
            <a:ext cx="12213428" cy="6858000"/>
          </a:xfrm>
          <a:prstGeom prst="rect">
            <a:avLst/>
          </a:prstGeom>
        </p:spPr>
      </p:pic>
    </p:spTree>
    <p:extLst>
      <p:ext uri="{BB962C8B-B14F-4D97-AF65-F5344CB8AC3E}">
        <p14:creationId xmlns:p14="http://schemas.microsoft.com/office/powerpoint/2010/main" val="48569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77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0C4C3-80AE-3B39-B85D-497EC43A6A88}"/>
              </a:ext>
            </a:extLst>
          </p:cNvPr>
          <p:cNvPicPr>
            <a:picLocks noChangeAspect="1"/>
          </p:cNvPicPr>
          <p:nvPr/>
        </p:nvPicPr>
        <p:blipFill>
          <a:blip r:embed="rId2"/>
          <a:stretch>
            <a:fillRect/>
          </a:stretch>
        </p:blipFill>
        <p:spPr>
          <a:xfrm>
            <a:off x="0" y="-1"/>
            <a:ext cx="7016817" cy="6858001"/>
          </a:xfrm>
          <a:prstGeom prst="rect">
            <a:avLst/>
          </a:prstGeom>
        </p:spPr>
      </p:pic>
      <p:sp>
        <p:nvSpPr>
          <p:cNvPr id="7" name="Content Placeholder 6">
            <a:extLst>
              <a:ext uri="{FF2B5EF4-FFF2-40B4-BE49-F238E27FC236}">
                <a16:creationId xmlns:a16="http://schemas.microsoft.com/office/drawing/2014/main" id="{E2A8EA53-E7AF-7166-11A2-230F35F8F40B}"/>
              </a:ext>
            </a:extLst>
          </p:cNvPr>
          <p:cNvSpPr>
            <a:spLocks noGrp="1"/>
          </p:cNvSpPr>
          <p:nvPr>
            <p:ph idx="1"/>
          </p:nvPr>
        </p:nvSpPr>
        <p:spPr>
          <a:xfrm>
            <a:off x="7016817" y="635266"/>
            <a:ext cx="5175183" cy="5791201"/>
          </a:xfrm>
        </p:spPr>
        <p:txBody>
          <a:bodyPr>
            <a:normAutofit/>
          </a:bodyPr>
          <a:lstStyle/>
          <a:p>
            <a:r>
              <a:rPr lang="en-IN" sz="3200" dirty="0">
                <a:solidFill>
                  <a:srgbClr val="FFFF00"/>
                </a:solidFill>
              </a:rPr>
              <a:t>Billed by second for using Services</a:t>
            </a:r>
          </a:p>
          <a:p>
            <a:r>
              <a:rPr lang="en-IN" sz="3200" dirty="0">
                <a:solidFill>
                  <a:srgbClr val="FFFF00"/>
                </a:solidFill>
              </a:rPr>
              <a:t>60 seconds minimum</a:t>
            </a:r>
          </a:p>
          <a:p>
            <a:r>
              <a:rPr lang="en-IN" sz="3200" dirty="0">
                <a:solidFill>
                  <a:srgbClr val="FFFF00"/>
                </a:solidFill>
              </a:rPr>
              <a:t>Use 83 seconds, get charged for 83 seconds</a:t>
            </a:r>
          </a:p>
          <a:p>
            <a:r>
              <a:rPr lang="en-IN" sz="3200" dirty="0">
                <a:solidFill>
                  <a:srgbClr val="FFFF00"/>
                </a:solidFill>
              </a:rPr>
              <a:t>Lambda recently moved  to per millisecond billing</a:t>
            </a:r>
          </a:p>
        </p:txBody>
      </p:sp>
    </p:spTree>
    <p:extLst>
      <p:ext uri="{BB962C8B-B14F-4D97-AF65-F5344CB8AC3E}">
        <p14:creationId xmlns:p14="http://schemas.microsoft.com/office/powerpoint/2010/main" val="275058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F8F0CA-0587-05B3-0A0E-1B36A728D247}"/>
              </a:ext>
            </a:extLst>
          </p:cNvPr>
          <p:cNvPicPr>
            <a:picLocks noChangeAspect="1"/>
          </p:cNvPicPr>
          <p:nvPr/>
        </p:nvPicPr>
        <p:blipFill>
          <a:blip r:embed="rId2"/>
          <a:stretch>
            <a:fillRect/>
          </a:stretch>
        </p:blipFill>
        <p:spPr>
          <a:xfrm>
            <a:off x="1501541" y="1381488"/>
            <a:ext cx="9394257" cy="5471962"/>
          </a:xfrm>
          <a:prstGeom prst="rect">
            <a:avLst/>
          </a:prstGeom>
        </p:spPr>
      </p:pic>
      <p:sp>
        <p:nvSpPr>
          <p:cNvPr id="10" name="Rectangle 9">
            <a:extLst>
              <a:ext uri="{FF2B5EF4-FFF2-40B4-BE49-F238E27FC236}">
                <a16:creationId xmlns:a16="http://schemas.microsoft.com/office/drawing/2014/main" id="{2215DF6B-36A2-5773-F06C-882BB6402F9E}"/>
              </a:ext>
            </a:extLst>
          </p:cNvPr>
          <p:cNvSpPr/>
          <p:nvPr/>
        </p:nvSpPr>
        <p:spPr>
          <a:xfrm>
            <a:off x="142703" y="233760"/>
            <a:ext cx="1190659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Most Popular and Basic Services for AWS</a:t>
            </a:r>
          </a:p>
        </p:txBody>
      </p:sp>
    </p:spTree>
    <p:extLst>
      <p:ext uri="{BB962C8B-B14F-4D97-AF65-F5344CB8AC3E}">
        <p14:creationId xmlns:p14="http://schemas.microsoft.com/office/powerpoint/2010/main" val="287536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WS Account Setup : Step by Step Guide For Beginners">
            <a:hlinkClick r:id="" action="ppaction://media"/>
            <a:extLst>
              <a:ext uri="{FF2B5EF4-FFF2-40B4-BE49-F238E27FC236}">
                <a16:creationId xmlns:a16="http://schemas.microsoft.com/office/drawing/2014/main" id="{A1E2527E-97E3-DF0F-C669-211ED4B26084}"/>
              </a:ext>
            </a:extLst>
          </p:cNvPr>
          <p:cNvPicPr>
            <a:picLocks noRot="1" noChangeAspect="1"/>
          </p:cNvPicPr>
          <p:nvPr>
            <a:videoFile r:link="rId1"/>
          </p:nvPr>
        </p:nvPicPr>
        <p:blipFill>
          <a:blip r:embed="rId3"/>
          <a:stretch>
            <a:fillRect/>
          </a:stretch>
        </p:blipFill>
        <p:spPr>
          <a:xfrm>
            <a:off x="9625" y="0"/>
            <a:ext cx="12138053" cy="6858000"/>
          </a:xfrm>
          <a:prstGeom prst="rect">
            <a:avLst/>
          </a:prstGeom>
        </p:spPr>
      </p:pic>
    </p:spTree>
    <p:extLst>
      <p:ext uri="{BB962C8B-B14F-4D97-AF65-F5344CB8AC3E}">
        <p14:creationId xmlns:p14="http://schemas.microsoft.com/office/powerpoint/2010/main" val="15176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D6712-9D86-0656-FBEE-E19714CE219B}"/>
              </a:ext>
            </a:extLst>
          </p:cNvPr>
          <p:cNvPicPr>
            <a:picLocks noChangeAspect="1"/>
          </p:cNvPicPr>
          <p:nvPr/>
        </p:nvPicPr>
        <p:blipFill rotWithShape="1">
          <a:blip r:embed="rId2"/>
          <a:srcRect t="2274"/>
          <a:stretch/>
        </p:blipFill>
        <p:spPr>
          <a:xfrm>
            <a:off x="0" y="0"/>
            <a:ext cx="12192000" cy="6858000"/>
          </a:xfrm>
          <a:prstGeom prst="rect">
            <a:avLst/>
          </a:prstGeom>
        </p:spPr>
      </p:pic>
    </p:spTree>
    <p:extLst>
      <p:ext uri="{BB962C8B-B14F-4D97-AF65-F5344CB8AC3E}">
        <p14:creationId xmlns:p14="http://schemas.microsoft.com/office/powerpoint/2010/main" val="277908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B8DBFD-5778-5261-ECA9-3E57B407887C}"/>
              </a:ext>
            </a:extLst>
          </p:cNvPr>
          <p:cNvSpPr>
            <a:spLocks noGrp="1"/>
          </p:cNvSpPr>
          <p:nvPr>
            <p:ph type="title"/>
          </p:nvPr>
        </p:nvSpPr>
        <p:spPr>
          <a:xfrm>
            <a:off x="596766" y="580724"/>
            <a:ext cx="11247121" cy="1456267"/>
          </a:xfrm>
        </p:spPr>
        <p:txBody>
          <a:bodyPr>
            <a:normAutofit fontScale="90000"/>
          </a:bodyPr>
          <a:lstStyle/>
          <a:p>
            <a:r>
              <a:rPr lang="en-US" b="1" i="0" dirty="0">
                <a:solidFill>
                  <a:srgbClr val="FFFFFF"/>
                </a:solidFill>
                <a:effectLst/>
                <a:latin typeface="Nunito" pitchFamily="2" charset="0"/>
              </a:rPr>
              <a:t>How Identity and Access Management Works?</a:t>
            </a:r>
            <a:br>
              <a:rPr lang="en-US" b="1" i="0" dirty="0">
                <a:solidFill>
                  <a:srgbClr val="FFFFFF"/>
                </a:solidFill>
                <a:effectLst/>
                <a:latin typeface="Nunito" pitchFamily="2" charset="0"/>
              </a:rPr>
            </a:br>
            <a:endParaRPr lang="en-IN" dirty="0"/>
          </a:p>
        </p:txBody>
      </p:sp>
      <p:sp>
        <p:nvSpPr>
          <p:cNvPr id="8" name="Content Placeholder 7">
            <a:extLst>
              <a:ext uri="{FF2B5EF4-FFF2-40B4-BE49-F238E27FC236}">
                <a16:creationId xmlns:a16="http://schemas.microsoft.com/office/drawing/2014/main" id="{FCCD1FD0-F923-CB75-B557-DDDAC9495367}"/>
              </a:ext>
            </a:extLst>
          </p:cNvPr>
          <p:cNvSpPr>
            <a:spLocks noGrp="1"/>
          </p:cNvSpPr>
          <p:nvPr>
            <p:ph idx="1"/>
          </p:nvPr>
        </p:nvSpPr>
        <p:spPr>
          <a:xfrm>
            <a:off x="596766" y="2142067"/>
            <a:ext cx="11511815" cy="3649133"/>
          </a:xfrm>
        </p:spPr>
        <p:txBody>
          <a:bodyPr>
            <a:normAutofit/>
          </a:bodyPr>
          <a:lstStyle/>
          <a:p>
            <a:pPr marL="0" indent="0" algn="just">
              <a:lnSpc>
                <a:spcPct val="150000"/>
              </a:lnSpc>
              <a:buNone/>
            </a:pPr>
            <a:r>
              <a:rPr lang="en-US" sz="2800" b="0" i="0" u="sng" dirty="0">
                <a:effectLst/>
                <a:latin typeface="Times New Roman" panose="02020603050405020304" pitchFamily="18" charset="0"/>
                <a:cs typeface="Times New Roman" panose="02020603050405020304" pitchFamily="18" charset="0"/>
                <a:hlinkClick r:id="rId2"/>
              </a:rPr>
              <a:t>AWS(Amazon Web Services)</a:t>
            </a:r>
            <a:r>
              <a:rPr lang="en-US" sz="2800" b="0" i="0" dirty="0">
                <a:solidFill>
                  <a:srgbClr val="FFFFFF"/>
                </a:solidFill>
                <a:effectLst/>
                <a:latin typeface="Times New Roman" panose="02020603050405020304" pitchFamily="18" charset="0"/>
                <a:cs typeface="Times New Roman" panose="02020603050405020304" pitchFamily="18" charset="0"/>
              </a:rPr>
              <a:t> will allows you to maintain the fine-grained permissions to the AWS account and the services provided Amazon cloud. You can manage the permissions to the individual users or you can manage the permissions to certain users as group and roles will helps you to manage the permissions to the resources.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2372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BA07C92-54B7-CEBA-1B23-F27EC0720B58}"/>
              </a:ext>
            </a:extLst>
          </p:cNvPr>
          <p:cNvSpPr>
            <a:spLocks noGrp="1"/>
          </p:cNvSpPr>
          <p:nvPr>
            <p:ph idx="1"/>
          </p:nvPr>
        </p:nvSpPr>
        <p:spPr>
          <a:xfrm>
            <a:off x="1944301" y="4552750"/>
            <a:ext cx="8826368" cy="2180121"/>
          </a:xfrm>
        </p:spPr>
        <p:txBody>
          <a:bodyPr>
            <a:normAutofit/>
          </a:bodyPr>
          <a:lstStyle/>
          <a:p>
            <a:r>
              <a:rPr lang="en-US" sz="2400" b="0" i="0" dirty="0">
                <a:effectLst/>
                <a:latin typeface="inter-regular"/>
              </a:rPr>
              <a:t> Manage users and their level of access </a:t>
            </a:r>
          </a:p>
          <a:p>
            <a:r>
              <a:rPr lang="en-US" sz="2400" b="0" i="0" dirty="0">
                <a:effectLst/>
                <a:latin typeface="inter-regular"/>
              </a:rPr>
              <a:t>Used to set users, permissions and roles</a:t>
            </a:r>
            <a:endParaRPr lang="en-US" sz="2400" dirty="0">
              <a:latin typeface="inter-regular"/>
            </a:endParaRPr>
          </a:p>
          <a:p>
            <a:r>
              <a:rPr lang="en-US" sz="2400" b="0" i="0" dirty="0">
                <a:effectLst/>
                <a:latin typeface="inter-regular"/>
              </a:rPr>
              <a:t>Grant access to the different parts of the aws platform</a:t>
            </a:r>
            <a:endParaRPr lang="en-IN" sz="2400" dirty="0"/>
          </a:p>
        </p:txBody>
      </p:sp>
      <p:pic>
        <p:nvPicPr>
          <p:cNvPr id="3" name="Picture 2">
            <a:extLst>
              <a:ext uri="{FF2B5EF4-FFF2-40B4-BE49-F238E27FC236}">
                <a16:creationId xmlns:a16="http://schemas.microsoft.com/office/drawing/2014/main" id="{75988282-BD3F-8AAE-B349-6B25C0E3D0FD}"/>
              </a:ext>
            </a:extLst>
          </p:cNvPr>
          <p:cNvPicPr>
            <a:picLocks noChangeAspect="1"/>
          </p:cNvPicPr>
          <p:nvPr/>
        </p:nvPicPr>
        <p:blipFill>
          <a:blip r:embed="rId2"/>
          <a:stretch>
            <a:fillRect/>
          </a:stretch>
        </p:blipFill>
        <p:spPr>
          <a:xfrm>
            <a:off x="0" y="0"/>
            <a:ext cx="12108581" cy="4416903"/>
          </a:xfrm>
          <a:prstGeom prst="rect">
            <a:avLst/>
          </a:prstGeom>
        </p:spPr>
      </p:pic>
    </p:spTree>
    <p:extLst>
      <p:ext uri="{BB962C8B-B14F-4D97-AF65-F5344CB8AC3E}">
        <p14:creationId xmlns:p14="http://schemas.microsoft.com/office/powerpoint/2010/main" val="4236579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690</TotalTime>
  <Words>393</Words>
  <Application>Microsoft Office PowerPoint</Application>
  <PresentationFormat>Widescreen</PresentationFormat>
  <Paragraphs>50</Paragraphs>
  <Slides>31</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inter-regular</vt:lpstr>
      <vt:lpstr>Nunito</vt:lpstr>
      <vt:lpstr>Times New Roman</vt:lpstr>
      <vt:lpstr>Celestial</vt:lpstr>
      <vt:lpstr>Fundamentals of AWS</vt:lpstr>
      <vt:lpstr>PowerPoint Presentation</vt:lpstr>
      <vt:lpstr>Definition</vt:lpstr>
      <vt:lpstr>PowerPoint Presentation</vt:lpstr>
      <vt:lpstr>PowerPoint Presentation</vt:lpstr>
      <vt:lpstr>PowerPoint Presentation</vt:lpstr>
      <vt:lpstr>PowerPoint Presentation</vt:lpstr>
      <vt:lpstr>How Identity and Access Management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AWS</dc:title>
  <dc:creator>Logeshwari Radhakrishnan</dc:creator>
  <cp:lastModifiedBy>Logeshwari Radhakrishnan</cp:lastModifiedBy>
  <cp:revision>4</cp:revision>
  <dcterms:created xsi:type="dcterms:W3CDTF">2023-12-25T14:29:51Z</dcterms:created>
  <dcterms:modified xsi:type="dcterms:W3CDTF">2024-01-22T04:04:07Z</dcterms:modified>
</cp:coreProperties>
</file>